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  <p:sldMasterId id="2147483717" r:id="rId5"/>
  </p:sldMasterIdLst>
  <p:notesMasterIdLst>
    <p:notesMasterId r:id="rId18"/>
  </p:notesMasterIdLst>
  <p:handoutMasterIdLst>
    <p:handoutMasterId r:id="rId19"/>
  </p:handoutMasterIdLst>
  <p:sldIdLst>
    <p:sldId id="290" r:id="rId6"/>
    <p:sldId id="269" r:id="rId7"/>
    <p:sldId id="259" r:id="rId8"/>
    <p:sldId id="291" r:id="rId9"/>
    <p:sldId id="262" r:id="rId10"/>
    <p:sldId id="280" r:id="rId11"/>
    <p:sldId id="292" r:id="rId12"/>
    <p:sldId id="293" r:id="rId13"/>
    <p:sldId id="295" r:id="rId14"/>
    <p:sldId id="296" r:id="rId15"/>
    <p:sldId id="297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74" autoAdjust="0"/>
  </p:normalViewPr>
  <p:slideViewPr>
    <p:cSldViewPr snapToGrid="0" showGuides="1">
      <p:cViewPr varScale="1">
        <p:scale>
          <a:sx n="75" d="100"/>
          <a:sy n="75" d="100"/>
        </p:scale>
        <p:origin x="498" y="54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12/15/2020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12/15/2020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/>
            <a:r>
              <a:rPr lang="en-US" noProof="0" smtClean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9745A9D-2034-43A0-8CC4-56A06FE630E6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7800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4BADD5-4D46-4D60-8999-54D1907EC62B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5407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A8AF52-A35B-49D6-9AAE-59CF99BF4750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520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FB979-2F5C-40FA-A13F-B6A00A8AA685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2070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A4F0F-ADD7-41EA-8DC2-2E2A3502B34E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8009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CAA22-1073-4951-A48E-333A90A082F4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6764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11681-0DF0-4920-8B35-57C3BE1FE277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5353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02C64-F8A6-4C16-A190-2317293DBE5C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77537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F90C348E-FFE0-4E6D-ADF6-D74F6D9755A2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571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CFF6F-0C74-4A13-B58B-0388B11F7BDF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49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47B6B-C82D-452C-9AF5-AE113117096C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776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smtClean="0"/>
              <a:t>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EB154C1-CE47-4220-9832-4FD0868A64A8}"/>
              </a:ext>
            </a:extLst>
          </p:cNvPr>
          <p:cNvSpPr txBox="1"/>
          <p:nvPr userDrawn="1"/>
        </p:nvSpPr>
        <p:spPr>
          <a:xfrm>
            <a:off x="11073384" y="237744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 smtClean="0"/>
              <a:t>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 smtClean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 smtClean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 smtClean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F20994C-E75A-463D-B1FB-9A4B00C17887}" type="datetime1">
              <a:rPr lang="en-US" smtClean="0"/>
              <a:t>12/15/2020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074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pic>
        <p:nvPicPr>
          <p:cNvPr id="5" name="Picture 4" descr="aerial view of skyscrapers&#10;">
            <a:extLst>
              <a:ext uri="{FF2B5EF4-FFF2-40B4-BE49-F238E27FC236}">
                <a16:creationId xmlns:a16="http://schemas.microsoft.com/office/drawing/2014/main" id="{C2E432BE-5B0D-44E9-8E24-37DD769DEA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7320" b="84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F7B797-3BDC-40F9-8E80-CB0B0C130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850" y="766133"/>
            <a:ext cx="10782300" cy="2423160"/>
          </a:xfrm>
        </p:spPr>
        <p:txBody>
          <a:bodyPr>
            <a:normAutofit/>
          </a:bodyPr>
          <a:lstStyle/>
          <a:p>
            <a:pPr lvl="0" algn="r" defTabSz="457200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solidFill>
                  <a:schemeClr val="tx1"/>
                </a:solidFill>
              </a:rPr>
              <a:t>Stock Reader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sz="2700" i="1" spc="0" dirty="0" smtClean="0">
                <a:solidFill>
                  <a:prstClr val="white"/>
                </a:solidFill>
                <a:ea typeface="+mn-ea"/>
                <a:cs typeface="+mn-cs"/>
              </a:rPr>
              <a:t>A </a:t>
            </a:r>
            <a:r>
              <a:rPr lang="en-US" sz="2700" i="1" spc="0" dirty="0">
                <a:solidFill>
                  <a:prstClr val="white"/>
                </a:solidFill>
                <a:ea typeface="+mn-ea"/>
                <a:cs typeface="+mn-cs"/>
              </a:rPr>
              <a:t>Web Based </a:t>
            </a:r>
            <a:r>
              <a:rPr lang="en-US" sz="2700" i="1" spc="0" dirty="0" smtClean="0">
                <a:solidFill>
                  <a:prstClr val="white"/>
                </a:solidFill>
                <a:ea typeface="+mn-ea"/>
                <a:cs typeface="+mn-cs"/>
              </a:rPr>
              <a:t>Stock Scanner </a:t>
            </a:r>
            <a:r>
              <a:rPr lang="en-US" sz="2700" i="1" spc="0" dirty="0">
                <a:solidFill>
                  <a:prstClr val="white"/>
                </a:solidFill>
                <a:ea typeface="+mn-ea"/>
                <a:cs typeface="+mn-cs"/>
              </a:rPr>
              <a:t>Software 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812" y="4000818"/>
            <a:ext cx="7219188" cy="2468244"/>
          </a:xfrm>
        </p:spPr>
        <p:txBody>
          <a:bodyPr>
            <a:normAutofit fontScale="85000" lnSpcReduction="20000"/>
          </a:bodyPr>
          <a:lstStyle/>
          <a:p>
            <a:r>
              <a:rPr lang="en-US" sz="3800" b="1" dirty="0">
                <a:solidFill>
                  <a:schemeClr val="tx1"/>
                </a:solidFill>
              </a:rPr>
              <a:t>Submitted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sz="3800" b="1" dirty="0">
                <a:solidFill>
                  <a:schemeClr val="tx1"/>
                </a:solidFill>
              </a:rPr>
              <a:t>To</a:t>
            </a: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/>
                </a:solidFill>
              </a:rPr>
              <a:t>Asif Khan </a:t>
            </a:r>
            <a:r>
              <a:rPr lang="en-GB" dirty="0" err="1">
                <a:solidFill>
                  <a:schemeClr val="tx1"/>
                </a:solidFill>
              </a:rPr>
              <a:t>Shakir</a:t>
            </a: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dirty="0" smtClean="0">
                <a:solidFill>
                  <a:schemeClr val="tx1"/>
                </a:solidFill>
              </a:rPr>
              <a:t>Lecturer</a:t>
            </a:r>
            <a:endParaRPr lang="en-GB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/>
                </a:solidFill>
              </a:rPr>
              <a:t>Department of Software Engineering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chemeClr val="tx1"/>
                </a:solidFill>
              </a:rPr>
              <a:t>Faculty of Science and Information Technology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 txBox="1">
            <a:spLocks/>
          </p:cNvSpPr>
          <p:nvPr/>
        </p:nvSpPr>
        <p:spPr>
          <a:xfrm>
            <a:off x="5277612" y="3955416"/>
            <a:ext cx="6327648" cy="2468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Submitted By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Azmia </a:t>
            </a:r>
            <a:r>
              <a:rPr kumimoji="0" lang="en-GB" sz="2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Hoque</a:t>
            </a: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 </a:t>
            </a:r>
            <a:r>
              <a:rPr kumimoji="0" lang="en-GB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Radhio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ID : 171-35-1932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Section: B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902D97B-B3A5-4723-92DA-D3BB12BDECBA}"/>
              </a:ext>
            </a:extLst>
          </p:cNvPr>
          <p:cNvSpPr txBox="1">
            <a:spLocks/>
          </p:cNvSpPr>
          <p:nvPr/>
        </p:nvSpPr>
        <p:spPr>
          <a:xfrm>
            <a:off x="781812" y="230349"/>
            <a:ext cx="10603992" cy="150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4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GB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2928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675691"/>
          </a:xfrm>
        </p:spPr>
        <p:txBody>
          <a:bodyPr>
            <a:normAutofit/>
          </a:bodyPr>
          <a:lstStyle/>
          <a:p>
            <a:r>
              <a:rPr lang="en-US" b="0" dirty="0"/>
              <a:t>SEQUENCE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0" y="2116137"/>
            <a:ext cx="4629150" cy="376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61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675691"/>
          </a:xfrm>
        </p:spPr>
        <p:txBody>
          <a:bodyPr>
            <a:normAutofit/>
          </a:bodyPr>
          <a:lstStyle/>
          <a:p>
            <a:r>
              <a:rPr lang="en-US" b="0" dirty="0"/>
              <a:t>ER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0" y="2301240"/>
            <a:ext cx="676275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7721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0321" y="1799767"/>
            <a:ext cx="4853573" cy="1616252"/>
          </a:xfrm>
        </p:spPr>
        <p:txBody>
          <a:bodyPr/>
          <a:lstStyle/>
          <a:p>
            <a:r>
              <a:rPr lang="en-US" dirty="0"/>
              <a:t>Thank </a:t>
            </a:r>
            <a:r>
              <a:rPr lang="en-US" b="0" dirty="0"/>
              <a:t>You.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Azmia </a:t>
            </a:r>
            <a:r>
              <a:rPr lang="en-US" dirty="0" err="1" smtClean="0"/>
              <a:t>Hoque</a:t>
            </a:r>
            <a:r>
              <a:rPr lang="en-US" dirty="0" smtClean="0"/>
              <a:t> Radhio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smtClean="0"/>
              <a:t>171-35-1932</a:t>
            </a:r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A0B41C33-430D-4B31-A546-F856469194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zmia35-1932@diu.edu.bd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62065D0-127B-4884-9760-D1FFEC38A6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www.radhiopy.com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98" y="1140310"/>
            <a:ext cx="8333222" cy="1147969"/>
          </a:xfrm>
        </p:spPr>
        <p:txBody>
          <a:bodyPr/>
          <a:lstStyle/>
          <a:p>
            <a:pPr lvl="0"/>
            <a:r>
              <a:rPr lang="en-US" dirty="0"/>
              <a:t>THE FOLLOWING TOPICS ARE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33498" y="2443164"/>
            <a:ext cx="5475290" cy="2459036"/>
          </a:xfrm>
        </p:spPr>
        <p:txBody>
          <a:bodyPr>
            <a:normAutofit/>
          </a:bodyPr>
          <a:lstStyle/>
          <a:p>
            <a:r>
              <a:rPr lang="en-US" dirty="0" smtClean="0"/>
              <a:t>BACKGROUND</a:t>
            </a:r>
          </a:p>
          <a:p>
            <a:r>
              <a:rPr lang="en-US" dirty="0" smtClean="0"/>
              <a:t>OBJECTIVE</a:t>
            </a:r>
          </a:p>
          <a:p>
            <a:r>
              <a:rPr lang="en-US" dirty="0" smtClean="0"/>
              <a:t>GOAL</a:t>
            </a:r>
          </a:p>
          <a:p>
            <a:r>
              <a:rPr lang="en-US" dirty="0" smtClean="0"/>
              <a:t>TECHNOLOGIES</a:t>
            </a:r>
          </a:p>
          <a:p>
            <a:r>
              <a:rPr lang="en-US" dirty="0"/>
              <a:t>DIAGRAMS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US" dirty="0"/>
              <a:t>Add a footer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019" y="808382"/>
            <a:ext cx="7342622" cy="1215566"/>
          </a:xfrm>
        </p:spPr>
        <p:txBody>
          <a:bodyPr/>
          <a:lstStyle/>
          <a:p>
            <a:r>
              <a:rPr lang="en-US" dirty="0" smtClean="0"/>
              <a:t>Background</a:t>
            </a:r>
            <a:endParaRPr lang="en-US" b="0" dirty="0"/>
          </a:p>
        </p:txBody>
      </p:sp>
      <p:pic>
        <p:nvPicPr>
          <p:cNvPr id="13" name="Picture Placeholder 12" title="Skylin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313" r="23313"/>
          <a:stretch/>
        </p:blipFill>
        <p:spPr/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 txBox="1">
            <a:spLocks/>
          </p:cNvSpPr>
          <p:nvPr/>
        </p:nvSpPr>
        <p:spPr>
          <a:xfrm>
            <a:off x="693118" y="2331276"/>
            <a:ext cx="6888781" cy="240030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/>
              <a:t>Old Experience</a:t>
            </a:r>
          </a:p>
          <a:p>
            <a:r>
              <a:rPr lang="en-US" dirty="0"/>
              <a:t>Some systems are partially providing these services.</a:t>
            </a:r>
          </a:p>
          <a:p>
            <a:r>
              <a:rPr lang="en-US" dirty="0"/>
              <a:t>They are not complete and also not well arranged</a:t>
            </a:r>
            <a:r>
              <a:rPr lang="en-US" dirty="0" smtClean="0"/>
              <a:t>.</a:t>
            </a:r>
          </a:p>
          <a:p>
            <a:r>
              <a:rPr lang="en-US" dirty="0"/>
              <a:t>The current system is much vulnerable and risky.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 txBox="1">
            <a:spLocks/>
          </p:cNvSpPr>
          <p:nvPr/>
        </p:nvSpPr>
        <p:spPr>
          <a:xfrm>
            <a:off x="693119" y="4731576"/>
            <a:ext cx="6234064" cy="119609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IN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 smtClean="0"/>
              <a:t>Proposed </a:t>
            </a:r>
            <a:r>
              <a:rPr lang="en-US" sz="2600" b="1" dirty="0"/>
              <a:t>Solution</a:t>
            </a:r>
          </a:p>
          <a:p>
            <a:r>
              <a:rPr lang="en-US" dirty="0"/>
              <a:t>Implement all functionalities in one system.</a:t>
            </a:r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98" y="1140310"/>
            <a:ext cx="8333222" cy="1147969"/>
          </a:xfrm>
        </p:spPr>
        <p:txBody>
          <a:bodyPr/>
          <a:lstStyle/>
          <a:p>
            <a:pPr lvl="0"/>
            <a:r>
              <a:rPr lang="en-US" dirty="0" smtClean="0"/>
              <a:t>Objective:</a:t>
            </a:r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333498" y="2570163"/>
            <a:ext cx="6832602" cy="2180257"/>
          </a:xfrm>
        </p:spPr>
        <p:txBody>
          <a:bodyPr/>
          <a:lstStyle/>
          <a:p>
            <a:r>
              <a:rPr lang="en-US" dirty="0" smtClean="0"/>
              <a:t>Shareholder can </a:t>
            </a:r>
            <a:r>
              <a:rPr lang="en-US" dirty="0"/>
              <a:t>add company </a:t>
            </a:r>
            <a:r>
              <a:rPr lang="en-US" dirty="0" smtClean="0"/>
              <a:t>symbols</a:t>
            </a:r>
          </a:p>
          <a:p>
            <a:r>
              <a:rPr lang="en-US" dirty="0" smtClean="0"/>
              <a:t>User can View/Read </a:t>
            </a:r>
            <a:r>
              <a:rPr lang="en-US" dirty="0"/>
              <a:t>r</a:t>
            </a:r>
            <a:r>
              <a:rPr lang="en-US" dirty="0" smtClean="0"/>
              <a:t>eal </a:t>
            </a:r>
            <a:r>
              <a:rPr lang="en-US" dirty="0"/>
              <a:t>t</a:t>
            </a:r>
            <a:r>
              <a:rPr lang="en-US" dirty="0" smtClean="0"/>
              <a:t>ime stock </a:t>
            </a:r>
            <a:r>
              <a:rPr lang="en-US" dirty="0"/>
              <a:t>m</a:t>
            </a:r>
            <a:r>
              <a:rPr lang="en-US" dirty="0" smtClean="0"/>
              <a:t>arket financials/statistics.</a:t>
            </a:r>
          </a:p>
          <a:p>
            <a:r>
              <a:rPr lang="en-US" dirty="0"/>
              <a:t>Shareholder </a:t>
            </a:r>
            <a:r>
              <a:rPr lang="en-US" dirty="0" smtClean="0"/>
              <a:t>can Filter </a:t>
            </a:r>
            <a:r>
              <a:rPr lang="en-US" dirty="0"/>
              <a:t>on </a:t>
            </a:r>
            <a:r>
              <a:rPr lang="en-US" dirty="0" smtClean="0"/>
              <a:t>these statistics </a:t>
            </a:r>
            <a:r>
              <a:rPr lang="en-US" dirty="0"/>
              <a:t>by different </a:t>
            </a:r>
            <a:r>
              <a:rPr lang="en-US" dirty="0" smtClean="0"/>
              <a:t>categories</a:t>
            </a:r>
            <a:endParaRPr lang="en-US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/>
            <a:r>
              <a:rPr lang="en-US" dirty="0"/>
              <a:t>Add a footer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3530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278" y="1351425"/>
            <a:ext cx="8333222" cy="1147969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3730" y="2792185"/>
            <a:ext cx="7699200" cy="2325915"/>
          </a:xfrm>
        </p:spPr>
        <p:txBody>
          <a:bodyPr/>
          <a:lstStyle/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A Shareholder may </a:t>
            </a:r>
            <a:r>
              <a:rPr lang="en-US" dirty="0"/>
              <a:t>use the software </a:t>
            </a:r>
            <a:r>
              <a:rPr lang="en-US" dirty="0" smtClean="0"/>
              <a:t>to</a:t>
            </a:r>
            <a:r>
              <a:rPr lang="en-US" dirty="0"/>
              <a:t> </a:t>
            </a:r>
            <a:r>
              <a:rPr lang="en-US" dirty="0" smtClean="0"/>
              <a:t>scan the stock market for </a:t>
            </a:r>
            <a:r>
              <a:rPr lang="en-US" dirty="0"/>
              <a:t>various types of stock classifications (growth, momentum, value, etc</a:t>
            </a:r>
            <a:r>
              <a:rPr lang="en-US" dirty="0" smtClean="0"/>
              <a:t>.).</a:t>
            </a:r>
          </a:p>
          <a:p>
            <a: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dirty="0"/>
              <a:t>Stock Reader will help the Stockholder to see the real stock </a:t>
            </a:r>
            <a:r>
              <a:rPr lang="en-US" dirty="0" smtClean="0"/>
              <a:t>market statistic</a:t>
            </a:r>
            <a:r>
              <a:rPr lang="en-US" dirty="0"/>
              <a:t>. As a result she/he can take decisions more wisely. </a:t>
            </a:r>
            <a:endParaRPr lang="en-US" dirty="0" smtClean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28214-87DB-4B3A-BD81-9A709A69BAA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422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1005891"/>
          </a:xfrm>
        </p:spPr>
        <p:txBody>
          <a:bodyPr>
            <a:normAutofit/>
          </a:bodyPr>
          <a:lstStyle/>
          <a:p>
            <a:r>
              <a:rPr lang="en-US" b="0" dirty="0" smtClean="0"/>
              <a:t>Technologies:</a:t>
            </a:r>
            <a:endParaRPr lang="en-US" dirty="0"/>
          </a:p>
        </p:txBody>
      </p:sp>
      <p:sp>
        <p:nvSpPr>
          <p:cNvPr id="7" name="Text Placeholder 32">
            <a:extLst>
              <a:ext uri="{FF2B5EF4-FFF2-40B4-BE49-F238E27FC236}">
                <a16:creationId xmlns:a16="http://schemas.microsoft.com/office/drawing/2014/main" id="{7CFD0302-279C-8A48-9E27-AD5B08D6501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62430" y="2463801"/>
            <a:ext cx="8360970" cy="2362200"/>
          </a:xfrm>
          <a:prstGeom prst="rect">
            <a:avLst/>
          </a:prstGeom>
        </p:spPr>
        <p:txBody>
          <a:bodyPr/>
          <a:lstStyle/>
          <a:p>
            <a:r>
              <a:rPr lang="en-US" b="1" dirty="0"/>
              <a:t>Client-side : </a:t>
            </a:r>
            <a:r>
              <a:rPr lang="en-US" dirty="0" smtClean="0"/>
              <a:t>HTML, </a:t>
            </a:r>
            <a:r>
              <a:rPr lang="en-US" dirty="0"/>
              <a:t>CSS </a:t>
            </a:r>
            <a:r>
              <a:rPr lang="en-US" dirty="0" smtClean="0"/>
              <a:t>, Semantic </a:t>
            </a:r>
            <a:r>
              <a:rPr lang="en-US" dirty="0"/>
              <a:t>UI and Jinja2 Templates</a:t>
            </a:r>
          </a:p>
          <a:p>
            <a:r>
              <a:rPr lang="en-US" b="1" dirty="0" smtClean="0"/>
              <a:t>Server-side : </a:t>
            </a:r>
            <a:r>
              <a:rPr lang="en-US" dirty="0" smtClean="0"/>
              <a:t>Python, </a:t>
            </a:r>
            <a:r>
              <a:rPr lang="en-US" dirty="0" err="1" smtClean="0"/>
              <a:t>Fastapi</a:t>
            </a:r>
            <a:r>
              <a:rPr lang="en-US" dirty="0"/>
              <a:t>, </a:t>
            </a:r>
            <a:r>
              <a:rPr lang="en-US" dirty="0" err="1" smtClean="0"/>
              <a:t>Pydantic</a:t>
            </a:r>
            <a:endParaRPr lang="en-US" dirty="0"/>
          </a:p>
          <a:p>
            <a:r>
              <a:rPr lang="en-US" b="1" dirty="0"/>
              <a:t>DBMS : </a:t>
            </a:r>
            <a:r>
              <a:rPr lang="en-US" dirty="0" err="1"/>
              <a:t>SQLAlchemy</a:t>
            </a:r>
            <a:endParaRPr lang="en-US" dirty="0"/>
          </a:p>
          <a:p>
            <a:r>
              <a:rPr lang="en-US" b="1" dirty="0" err="1"/>
              <a:t>Api</a:t>
            </a:r>
            <a:r>
              <a:rPr lang="en-US" b="1" dirty="0"/>
              <a:t> : </a:t>
            </a:r>
            <a:r>
              <a:rPr lang="en-US" dirty="0" err="1"/>
              <a:t>yfinance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26456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675691"/>
          </a:xfrm>
        </p:spPr>
        <p:txBody>
          <a:bodyPr>
            <a:normAutofit/>
          </a:bodyPr>
          <a:lstStyle/>
          <a:p>
            <a:r>
              <a:rPr lang="en-US" b="0" dirty="0"/>
              <a:t>USE CASE DIAGRAM: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0" y="2331402"/>
            <a:ext cx="4867275" cy="341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612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675691"/>
          </a:xfrm>
        </p:spPr>
        <p:txBody>
          <a:bodyPr>
            <a:normAutofit/>
          </a:bodyPr>
          <a:lstStyle/>
          <a:p>
            <a:r>
              <a:rPr lang="en-US" b="0" dirty="0"/>
              <a:t>ACTIVITY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2108201"/>
            <a:ext cx="1596707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27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id="{B04C11C9-3DF6-471E-87C0-4DCED41031D4}"/>
              </a:ext>
            </a:extLst>
          </p:cNvPr>
          <p:cNvSpPr txBox="1">
            <a:spLocks/>
          </p:cNvSpPr>
          <p:nvPr/>
        </p:nvSpPr>
        <p:spPr>
          <a:xfrm>
            <a:off x="490930" y="65087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1062430" y="1191209"/>
            <a:ext cx="8599923" cy="675691"/>
          </a:xfrm>
        </p:spPr>
        <p:txBody>
          <a:bodyPr>
            <a:normAutofit/>
          </a:bodyPr>
          <a:lstStyle/>
          <a:p>
            <a:r>
              <a:rPr lang="en-US" b="0" dirty="0"/>
              <a:t>CLASS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30" y="2104390"/>
            <a:ext cx="41148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489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8919DE-9BD9-47A9-9F5D-16EBB96879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7F4215-C6BB-44A3-9A5E-9446E6835900}">
  <ds:schemaRefs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16c05727-aa75-4e4a-9b5f-8a80a1165891"/>
    <ds:schemaRef ds:uri="http://www.w3.org/XML/1998/namespace"/>
    <ds:schemaRef ds:uri="71af3243-3dd4-4a8d-8c0d-dd76da1f02a5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80A5AF1-8C57-4290-936E-5FD27C9572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PPTX Tamplate</Template>
  <TotalTime>0</TotalTime>
  <Words>240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CiscoSans ExtraLight</vt:lpstr>
      <vt:lpstr>Gill Sans SemiBold</vt:lpstr>
      <vt:lpstr>Times New Roman</vt:lpstr>
      <vt:lpstr>Office Theme</vt:lpstr>
      <vt:lpstr>Metropolitan</vt:lpstr>
      <vt:lpstr>Stock Reader A Web Based Stock Scanner Software </vt:lpstr>
      <vt:lpstr>THE FOLLOWING TOPICS ARE</vt:lpstr>
      <vt:lpstr>Background</vt:lpstr>
      <vt:lpstr>Objective:</vt:lpstr>
      <vt:lpstr>Goal</vt:lpstr>
      <vt:lpstr>Technologies:</vt:lpstr>
      <vt:lpstr>USE CASE DIAGRAM:</vt:lpstr>
      <vt:lpstr>ACTIVITY DIAGRAM</vt:lpstr>
      <vt:lpstr>CLASS DIAGRAM</vt:lpstr>
      <vt:lpstr>SEQUENCE DIAGRAM</vt:lpstr>
      <vt:lpstr>ER DIAGRAM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2020-07-13T08:27:07Z</dcterms:created>
  <dcterms:modified xsi:type="dcterms:W3CDTF">2020-12-15T14:41:20Z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